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webextensions/webextension1.xml" ContentType="application/vnd.ms-office.webextension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58" r:id="rId3"/>
    <p:sldId id="271" r:id="rId4"/>
    <p:sldId id="270" r:id="rId5"/>
    <p:sldId id="273" r:id="rId6"/>
    <p:sldId id="261" r:id="rId7"/>
    <p:sldId id="265" r:id="rId8"/>
    <p:sldId id="266" r:id="rId9"/>
    <p:sldId id="259" r:id="rId10"/>
    <p:sldId id="262" r:id="rId11"/>
    <p:sldId id="268" r:id="rId12"/>
    <p:sldId id="263" r:id="rId13"/>
    <p:sldId id="272" r:id="rId14"/>
    <p:sldId id="264" r:id="rId15"/>
    <p:sldId id="267" r:id="rId16"/>
    <p:sldId id="269" r:id="rId17"/>
    <p:sldId id="25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933DB1-37E8-476D-B17E-6DEE9D4B9825}" v="907" dt="2018-06-02T18:40:53.6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1045" autoAdjust="0"/>
  </p:normalViewPr>
  <p:slideViewPr>
    <p:cSldViewPr snapToGrid="0">
      <p:cViewPr varScale="1">
        <p:scale>
          <a:sx n="75" d="100"/>
          <a:sy n="75" d="100"/>
        </p:scale>
        <p:origin x="1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image1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072999-5822-43E9-88F2-1135093B530B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B359AA-4B88-4E99-9ECE-9014B0FF4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02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Polymorphism: ability to find any node connected to a given node (limited workaround: UNION over known relationships)</a:t>
            </a:r>
          </a:p>
          <a:p>
            <a:r>
              <a:rPr lang="en-US" dirty="0"/>
              <a:t>Transitive closure: ability to follow relationships (limited workaround: recursive CTE or T-SQL loop)</a:t>
            </a:r>
          </a:p>
          <a:p>
            <a:r>
              <a:rPr lang="en-US" dirty="0"/>
              <a:t>Analytics functions: shortest path, page rank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359AA-4B88-4E99-9ECE-9014B0FF4F1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64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2BBF0-BAC8-4933-8A49-986E4CB06B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B3D620-798A-4371-ADD4-7C631E318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5D2DF-1240-4F15-8502-3D893AE40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09702-BF0D-4D85-B56B-D662FF7F1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E2C1C-ADEC-4C7D-8103-090938283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29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E10AF-302A-448D-8A0D-0D3E92B18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8A385D-E496-4C64-B763-28B3437515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FB763-08F6-43D9-9293-472A3A5EC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CE3EB-ACC7-4102-B25C-38EE508D1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A9FA9-E0D6-41B5-A775-EEA1F9359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940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CAFA09-0CC5-4644-BAC6-00F7F563B8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3699EF-9E7C-41A6-8D19-97403B8E4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808B1-E0F9-4BEF-865E-9171B0944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2E12A-F385-4E15-B7E7-8518125AF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EEFD5-5B45-4919-B25E-9943BF4A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0404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CE3D3-CBFA-4A82-96DC-85FDCCAE2E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3159A8-86CF-4426-9592-1337DA0C64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B2789-02C3-4A6C-9F2A-8968CF4A5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422DE-F886-47E1-811C-F381BCE63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0488C-F49F-4F9F-9591-F21BA9EA9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443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B66E5-9E9F-4BC6-8921-391782C60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A1076-7BEF-465E-8164-46DB77E4A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7231B-FF39-4970-A678-9AE135FC3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7C007-6D2F-4BE6-A62F-85EE38066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B947E-B9AA-4707-BA69-662DF7633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1683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D63A9-E89A-45E4-92E9-1BF96B122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DAEC8F-B887-4706-8675-43E83AE57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9018E-EC5E-47A2-8AE6-654E52EAD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A7E34-D237-43F2-A3E7-BC33E0D5E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A2D52-BB3C-43AA-8CA0-4AFFA220F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47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C9B9D-DC35-4636-9273-8195A4A76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299E4-D01A-43B9-B3DB-5E5C2528F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776D1-4F34-49B7-AC9B-951CB102C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5D2224-58EE-46F9-9864-CEE4D7395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3DFE7-A248-421A-AEB9-9B3CFB7EE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EBC16-9F8A-4D35-B935-E860B870C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159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C9B9D-DC35-4636-9273-8195A4A76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299E4-D01A-43B9-B3DB-5E5C2528F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3456432" cy="43735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776D1-4F34-49B7-AC9B-951CB102C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97368" y="1825624"/>
            <a:ext cx="3456432" cy="437356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5D2224-58EE-46F9-9864-CEE4D7395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3DFE7-A248-421A-AEB9-9B3CFB7EE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EBC16-9F8A-4D35-B935-E860B870C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55568CB-1F88-4AB4-B474-5E4B5E37B58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67784" y="1825624"/>
            <a:ext cx="3456432" cy="437356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55310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37597-3A38-4918-90BC-BDDF2E92F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FD2B8-E098-499F-81FA-074AADC5F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660AF3-4DDE-4FD3-ABF2-6D67A18E6F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5B6BC2-A976-4F56-B4ED-D69BB1879A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8BFB3A-7964-4648-A6CD-1B610F937B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8B6BEF-7CCD-4040-9886-97FA5E470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871CCE-99AD-4D5C-A168-BECA02A5F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4702B8-910D-4112-AF99-531A8DD79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391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10466-AE19-4383-9D9D-39C2B9A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5143AE-E787-478E-912E-7EB99A8DD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3EA82F-2057-4530-A28A-25E2CDF6B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87A52C-4A11-451A-BF31-39C484880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4692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22CD0A-9587-4B19-9E66-5886C38DB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506CAF-1602-41BC-A900-ED4FD2774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62C304-37BB-45F7-B3AE-D9D4DD235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78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1C15C-BDF1-42C0-AC8D-02FE89EF5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194DD-9F8F-4C28-84BB-1E3099916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C2DA2-7EF1-46E0-B3E3-E0649C86F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94EBE-E000-4935-BF0C-7D1851F24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B96E1-BC97-45CC-B9A4-BC6D4B020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8371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DBA98-424B-4FC0-9747-E88FB79D3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40873-5C63-4F30-B860-F74094082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041A7-C88C-4627-BBC4-26D26F394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27ED4-4CB5-435F-A469-AFCA60325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562D9-8EA0-4FEF-B6E5-62B5C5F1E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CEA59-5EFB-450B-8833-27869E8FA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9920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08F46-9AF7-4B27-A7CD-CCF5EFD46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AAEAB0-1C65-4DD0-A7DD-FC27AE2916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C1AC9C-E339-486A-8C82-323BD136B3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5D749E-A1A2-4158-85DB-89BB08089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5B57C-B10D-4BCE-8D06-6CBF71DAD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107A4-311B-4104-85FD-7F9618B01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009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68A43-FDF5-447C-AE6E-AC0105011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7BDA12-AA8C-49A7-8599-4F51B6159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6DD77-01F5-48F7-86A9-C8546387A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3F6A8-1C62-4E48-A935-5F265DDF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5AD9E-6396-44AE-9FA2-F55FB1F1F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966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D7D7DF-BDBC-4C64-93E1-4560D0262B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1E2DE-AF21-4382-BEA0-E665C9DF3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B698E-5485-4481-A684-65659DF23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8EAB7-517D-4483-814E-6F02C760B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80C4D-1F23-4258-B094-A718A8248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57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0CF90-9B71-4EB8-8B3A-BB7AB431D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629B5-E9CD-42D7-A685-3CA853170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66026-BAAE-46B6-917D-60732C021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24D5D-D584-4DD0-815F-F3D1C7FA5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8406B-4040-4196-B0E2-1473F2FEE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0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11F72-5C05-4C28-ACBD-DB1E3C7A5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B8E43-F3FB-4B9C-92C3-E0B6023353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D96021-D3A9-4860-AC3B-B995F51E3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FEA65-25F1-4DEC-921A-0B3F96307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65B4B-5F5E-4DB1-88BC-E0226226E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99E3C-5AC6-4248-B389-24FBA6CB5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297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DF1EA-03F6-4686-BDE2-3F0A9AC70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52AB3-AB3D-4D17-BAEA-58CAEB11A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0F976-5B8C-4A8E-AD46-86D2059BB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C14DB4-7183-4F6F-A215-D9D3B1D5B6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FFB7E7-4E43-46DA-B298-5F622AA2CE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710505-BE40-486B-9C0F-BB38B9914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0261F6-FC2A-4601-81DA-F7A7179E5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F458FD-BE3D-448F-9F47-001BBF7F6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112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B71A-43CB-4B10-881C-4432EFCD5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884E4-8111-43A0-A57D-A6F7EBF7B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23C97E-6204-4EB4-91B3-E410087C3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2AF4C-D4E5-4F32-8BEF-47C2C87C2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460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5991F5-7AAC-4216-B1E3-D4F054DCA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A044D7-DDBC-43D4-A62B-9902EFED8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68D1D9-575A-45D9-846A-194B6415E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096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04F2E-425A-4BAB-B2BA-1B32EAE0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7C1EE-D0E5-4B6C-B28D-BB2F5A408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5C039-3BA3-497B-89D7-57337ED48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13B95C-DEB3-4D7B-81E1-A4D198B32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9ECD59-9B85-4FD3-91E0-6C1E758FA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C0FF20-5502-4528-A0BD-934BAFEE6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09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B5F3E-2D5A-49EF-9501-16D481CD5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410F54-1A93-4B84-8815-D730D9CBA8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34311-2958-45F9-ADFB-5ABAF1E2E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AE3A4F-DF7E-40C0-8F52-FA2DB2AF1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FA8D4C-CE0E-4589-AAB4-F67556862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57B42B-C342-4D97-B1C5-484B5C266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4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C5B2E3-829D-4235-BE74-F6A5ABF24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14479-A7FA-4B86-8BDD-F5A947873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354C5-6D82-4DB3-A16B-B2FB14C3F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7EC6F-7B31-4F63-94B1-7CEFEA260254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E1E60-F35C-464D-93B3-26107456F5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F84E6-7C61-47D3-B272-A90F4A5D45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B2B8F-81A0-435F-811A-8EE2FBCA46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37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30000"/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harpenSoften amount="-330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638D01-9907-4D95-AE9F-A6915BEF4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27DBA-73DA-4CBD-8B25-3DDE92935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AEEED-AB52-467B-80E1-9750EF5477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4F9F3-1061-46C6-872F-84A42CB9EC6C}" type="datetimeFigureOut">
              <a:rPr lang="en-US" smtClean="0"/>
              <a:t>6/2/2018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0EA9C-B510-42FD-B011-E0D9DD823F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E950A-5B57-4F2E-BB0C-AA4C315897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3F7E4-6FC8-40D8-84A9-3C6AB7CA2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228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qlmag.com/software-development/puzzle-challenge-graph-matching-t-sql-part-1-concepts" TargetMode="External"/><Relationship Id="rId2" Type="http://schemas.openxmlformats.org/officeDocument/2006/relationships/hyperlink" Target="https://blogs.msdn.microsoft.com/sqlcat/2017/04/21/build-a-recommendation-system-with-the-support-for-graph-data-in-sql-server-2017-and-azure-sql-db/" TargetMode="Externa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aelterman.com/" TargetMode="External"/><Relationship Id="rId2" Type="http://schemas.openxmlformats.org/officeDocument/2006/relationships/hyperlink" Target="https://twitter.com/svenaelterman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ltr.mn/SSGraph" TargetMode="External"/><Relationship Id="rId4" Type="http://schemas.openxmlformats.org/officeDocument/2006/relationships/hyperlink" Target="mailto:svn@ltr.mn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Troy_University_logo.p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F6049-607F-4ABF-B5AF-E51A8C509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964" y="2235200"/>
            <a:ext cx="9264073" cy="2387600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On the Cutting Edge with Nodes:</a:t>
            </a:r>
            <a:br>
              <a:rPr lang="en-US" sz="4400" dirty="0"/>
            </a:br>
            <a:r>
              <a:rPr lang="en-US" b="1" dirty="0"/>
              <a:t>Graph Tables in SQL Server 2017</a:t>
            </a:r>
            <a:br>
              <a:rPr lang="en-US" sz="4800" b="1" dirty="0"/>
            </a:br>
            <a:r>
              <a:rPr lang="en-US" sz="4400" dirty="0"/>
              <a:t>(and Azure SQL Database)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92E4B8-DCEF-4474-91E0-0A209BE5BD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08268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63500" dir="2700000" algn="tl">
                    <a:srgbClr val="000000">
                      <a:alpha val="80000"/>
                    </a:srgbClr>
                  </a:outerShdw>
                </a:effectLst>
              </a:rPr>
              <a:t>Sven Aelterman</a:t>
            </a:r>
          </a:p>
          <a:p>
            <a:r>
              <a:rPr lang="en-US" sz="2000" dirty="0">
                <a:solidFill>
                  <a:schemeClr val="bg1"/>
                </a:solidFill>
                <a:effectLst>
                  <a:outerShdw blurRad="38100" dist="63500" dir="2700000" algn="tl">
                    <a:srgbClr val="000000">
                      <a:alpha val="80000"/>
                    </a:srgbClr>
                  </a:outerShdw>
                </a:effectLst>
              </a:rPr>
              <a:t>Director of IT, Sorrell College of Business</a:t>
            </a:r>
          </a:p>
          <a:p>
            <a:r>
              <a:rPr lang="en-US" sz="2000" dirty="0">
                <a:solidFill>
                  <a:schemeClr val="bg1"/>
                </a:solidFill>
                <a:effectLst>
                  <a:outerShdw blurRad="38100" dist="63500" dir="2700000" algn="tl">
                    <a:srgbClr val="000000">
                      <a:alpha val="80000"/>
                    </a:srgbClr>
                  </a:outerShdw>
                </a:effectLst>
              </a:rPr>
              <a:t>Cloud Software Architect, Sorrell Solutions, L.L.C.</a:t>
            </a:r>
          </a:p>
        </p:txBody>
      </p:sp>
    </p:spTree>
    <p:extLst>
      <p:ext uri="{BB962C8B-B14F-4D97-AF65-F5344CB8AC3E}">
        <p14:creationId xmlns:p14="http://schemas.microsoft.com/office/powerpoint/2010/main" val="556771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2F77AC-B723-4085-AD9A-FD0E1A5E3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Summary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5" name="Add-in 4" title="Code Presenter Pro">
                <a:extLst>
                  <a:ext uri="{FF2B5EF4-FFF2-40B4-BE49-F238E27FC236}">
                    <a16:creationId xmlns:a16="http://schemas.microsoft.com/office/drawing/2014/main" id="{C55FD980-BF67-4FF0-BDFB-ED727E4C2F9E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1333500" y="1380391"/>
              <a:ext cx="9525000" cy="527538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5" name="Add-in 4" title="Code Presenter Pro">
                <a:extLst>
                  <a:ext uri="{FF2B5EF4-FFF2-40B4-BE49-F238E27FC236}">
                    <a16:creationId xmlns:a16="http://schemas.microsoft.com/office/drawing/2014/main" id="{C55FD980-BF67-4FF0-BDFB-ED727E4C2F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3500" y="1380391"/>
                <a:ext cx="9525000" cy="527538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6848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76D-C1B3-4B9E-9418-4A2B0F87A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703D-5682-45DD-B0BA-8FFF1EB64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Tertiary, quaternary, … relationships?</a:t>
            </a:r>
          </a:p>
          <a:p>
            <a:r>
              <a:rPr lang="en-US" dirty="0"/>
              <a:t>Improve graph performance using </a:t>
            </a:r>
            <a:r>
              <a:rPr lang="en-US" dirty="0" err="1"/>
              <a:t>columnstore</a:t>
            </a:r>
            <a:r>
              <a:rPr lang="en-US" dirty="0"/>
              <a:t> index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504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51B184-4D57-4122-B817-79FCC78BA5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85CEF27-70BB-4EC7-B7BE-6BE4E2406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Microsoft Marketing Sample</a:t>
            </a:r>
          </a:p>
        </p:txBody>
      </p:sp>
    </p:spTree>
    <p:extLst>
      <p:ext uri="{BB962C8B-B14F-4D97-AF65-F5344CB8AC3E}">
        <p14:creationId xmlns:p14="http://schemas.microsoft.com/office/powerpoint/2010/main" val="3797477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8BA91-B7A7-422C-954F-FB48A275F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Limitations in SQL 2017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E1A00-E8D0-4648-8D95-7F63BA5AE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Edges cannot be nodes</a:t>
            </a:r>
          </a:p>
          <a:p>
            <a:r>
              <a:rPr lang="en-US" dirty="0"/>
              <a:t>Cannot update edge to change either node</a:t>
            </a:r>
          </a:p>
          <a:p>
            <a:pPr lvl="1"/>
            <a:r>
              <a:rPr lang="en-US" dirty="0"/>
              <a:t>DELETE and INSERT</a:t>
            </a:r>
          </a:p>
          <a:p>
            <a:r>
              <a:rPr lang="en-US" dirty="0"/>
              <a:t>No cross-database queries (no </a:t>
            </a:r>
            <a:r>
              <a:rPr lang="en-US" dirty="0" err="1"/>
              <a:t>PolyBase</a:t>
            </a:r>
            <a:r>
              <a:rPr lang="en-US" dirty="0"/>
              <a:t>)</a:t>
            </a:r>
          </a:p>
          <a:p>
            <a:r>
              <a:rPr lang="en-US" dirty="0"/>
              <a:t>Cannot turn a table into a node</a:t>
            </a:r>
          </a:p>
          <a:p>
            <a:r>
              <a:rPr lang="en-US" dirty="0"/>
              <a:t>No polymorphism</a:t>
            </a:r>
          </a:p>
          <a:p>
            <a:r>
              <a:rPr lang="en-US" dirty="0"/>
              <a:t>No transitive closure</a:t>
            </a:r>
          </a:p>
          <a:p>
            <a:r>
              <a:rPr lang="en-US" dirty="0"/>
              <a:t>No graph analytics functions</a:t>
            </a:r>
          </a:p>
        </p:txBody>
      </p:sp>
    </p:spTree>
    <p:extLst>
      <p:ext uri="{BB962C8B-B14F-4D97-AF65-F5344CB8AC3E}">
        <p14:creationId xmlns:p14="http://schemas.microsoft.com/office/powerpoint/2010/main" val="2643325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BC5DC-F107-4373-995F-7C1824EF5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AA3EF-233F-404F-9E16-EF791C3FF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https://blogs.msdn.microsoft.com/sqlcat/2017/04/21/build-a-recommendation-system-with-the-support-for-graph-data-in-sql-server-2017-and-azure-sql-db/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Large million-row sample</a:t>
            </a:r>
          </a:p>
          <a:p>
            <a:pPr lvl="1"/>
            <a:r>
              <a:rPr lang="en-US" dirty="0"/>
              <a:t>Optimization with columnstore indexes</a:t>
            </a:r>
          </a:p>
          <a:p>
            <a:pPr lvl="1"/>
            <a:r>
              <a:rPr lang="en-US" dirty="0"/>
              <a:t>Visualization of graph with R Services</a:t>
            </a:r>
          </a:p>
          <a:p>
            <a:r>
              <a:rPr lang="en-US" dirty="0" err="1"/>
              <a:t>Itzik</a:t>
            </a:r>
            <a:r>
              <a:rPr lang="en-US" dirty="0"/>
              <a:t> Ben-Gan</a:t>
            </a:r>
            <a:br>
              <a:rPr lang="en-US" dirty="0"/>
            </a:br>
            <a:r>
              <a:rPr lang="en-US" dirty="0">
                <a:hlinkClick r:id="rId3"/>
              </a:rPr>
              <a:t>http://sqlmag.com/software-development/puzzle-challenge-graph-matching-t-sql-part-1-concepts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2881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E074147F-8AF5-4703-988A-CAA0AFAE1301}"/>
              </a:ext>
            </a:extLst>
          </p:cNvPr>
          <p:cNvSpPr/>
          <p:nvPr/>
        </p:nvSpPr>
        <p:spPr>
          <a:xfrm>
            <a:off x="1997412" y="661481"/>
            <a:ext cx="366408" cy="366408"/>
          </a:xfrm>
          <a:prstGeom prst="ellipse">
            <a:avLst/>
          </a:prstGeom>
          <a:solidFill>
            <a:srgbClr val="BECADC"/>
          </a:solidFill>
          <a:ln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E0FCED7-D04C-4013-8DE8-357E4FD8FDA4}"/>
              </a:ext>
            </a:extLst>
          </p:cNvPr>
          <p:cNvSpPr/>
          <p:nvPr/>
        </p:nvSpPr>
        <p:spPr>
          <a:xfrm>
            <a:off x="3070698" y="1167319"/>
            <a:ext cx="554476" cy="554476"/>
          </a:xfrm>
          <a:prstGeom prst="ellipse">
            <a:avLst/>
          </a:prstGeom>
          <a:solidFill>
            <a:schemeClr val="bg1">
              <a:lumMod val="7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5A25A-D20D-4F6D-9AD7-DD3F671D54C6}"/>
              </a:ext>
            </a:extLst>
          </p:cNvPr>
          <p:cNvSpPr/>
          <p:nvPr/>
        </p:nvSpPr>
        <p:spPr>
          <a:xfrm>
            <a:off x="8511702" y="4993532"/>
            <a:ext cx="849548" cy="849548"/>
          </a:xfrm>
          <a:prstGeom prst="ellipse">
            <a:avLst/>
          </a:prstGeom>
          <a:solidFill>
            <a:schemeClr val="bg1">
              <a:lumMod val="7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0627EBF-610C-4F9C-AF1B-580007AE7351}"/>
              </a:ext>
            </a:extLst>
          </p:cNvPr>
          <p:cNvSpPr/>
          <p:nvPr/>
        </p:nvSpPr>
        <p:spPr>
          <a:xfrm>
            <a:off x="1128408" y="3675433"/>
            <a:ext cx="651753" cy="651753"/>
          </a:xfrm>
          <a:prstGeom prst="ellipse">
            <a:avLst/>
          </a:prstGeom>
          <a:solidFill>
            <a:schemeClr val="bg1">
              <a:lumMod val="7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DA7E044-0F0C-421C-B911-DD67FFD109C7}"/>
              </a:ext>
            </a:extLst>
          </p:cNvPr>
          <p:cNvSpPr/>
          <p:nvPr/>
        </p:nvSpPr>
        <p:spPr>
          <a:xfrm>
            <a:off x="4111557" y="4250985"/>
            <a:ext cx="547992" cy="547992"/>
          </a:xfrm>
          <a:prstGeom prst="ellipse">
            <a:avLst/>
          </a:prstGeom>
          <a:solidFill>
            <a:schemeClr val="bg1">
              <a:lumMod val="7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4C63C37-3370-435A-8CA3-B3B03A0F29B7}"/>
              </a:ext>
            </a:extLst>
          </p:cNvPr>
          <p:cNvSpPr/>
          <p:nvPr/>
        </p:nvSpPr>
        <p:spPr>
          <a:xfrm>
            <a:off x="4798979" y="355060"/>
            <a:ext cx="415047" cy="415047"/>
          </a:xfrm>
          <a:prstGeom prst="ellipse">
            <a:avLst/>
          </a:prstGeom>
          <a:solidFill>
            <a:schemeClr val="bg1">
              <a:lumMod val="7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5349E2D-AA16-4A70-95EA-0FCE173AC4E9}"/>
              </a:ext>
            </a:extLst>
          </p:cNvPr>
          <p:cNvSpPr/>
          <p:nvPr/>
        </p:nvSpPr>
        <p:spPr>
          <a:xfrm>
            <a:off x="8915400" y="1584799"/>
            <a:ext cx="755514" cy="755514"/>
          </a:xfrm>
          <a:prstGeom prst="ellipse">
            <a:avLst/>
          </a:prstGeom>
          <a:solidFill>
            <a:schemeClr val="bg1">
              <a:lumMod val="7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C8AD44D-2292-4B3B-A397-69F11A27D642}"/>
              </a:ext>
            </a:extLst>
          </p:cNvPr>
          <p:cNvSpPr/>
          <p:nvPr/>
        </p:nvSpPr>
        <p:spPr>
          <a:xfrm>
            <a:off x="6695873" y="4197273"/>
            <a:ext cx="415047" cy="415047"/>
          </a:xfrm>
          <a:prstGeom prst="ellipse">
            <a:avLst/>
          </a:prstGeom>
          <a:solidFill>
            <a:schemeClr val="bg1">
              <a:lumMod val="7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46FF673-DE1D-4A4C-B933-B9A8F516FD14}"/>
              </a:ext>
            </a:extLst>
          </p:cNvPr>
          <p:cNvSpPr/>
          <p:nvPr/>
        </p:nvSpPr>
        <p:spPr>
          <a:xfrm>
            <a:off x="5946843" y="1347281"/>
            <a:ext cx="403698" cy="403698"/>
          </a:xfrm>
          <a:prstGeom prst="ellipse">
            <a:avLst/>
          </a:prstGeom>
          <a:solidFill>
            <a:schemeClr val="bg1">
              <a:lumMod val="75000"/>
            </a:schemeClr>
          </a:solidFill>
          <a:ln w="3175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3070FE4-C00F-458F-B777-D1DDFB098E84}"/>
              </a:ext>
            </a:extLst>
          </p:cNvPr>
          <p:cNvSpPr/>
          <p:nvPr/>
        </p:nvSpPr>
        <p:spPr>
          <a:xfrm>
            <a:off x="2733471" y="2958831"/>
            <a:ext cx="462873" cy="462873"/>
          </a:xfrm>
          <a:prstGeom prst="ellipse">
            <a:avLst/>
          </a:prstGeom>
          <a:solidFill>
            <a:srgbClr val="BECADC"/>
          </a:solidFill>
          <a:ln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891B8F4-125E-4017-B1D4-67EC8CAC168D}"/>
              </a:ext>
            </a:extLst>
          </p:cNvPr>
          <p:cNvSpPr/>
          <p:nvPr/>
        </p:nvSpPr>
        <p:spPr>
          <a:xfrm>
            <a:off x="10022732" y="2133600"/>
            <a:ext cx="444230" cy="444230"/>
          </a:xfrm>
          <a:prstGeom prst="ellipse">
            <a:avLst/>
          </a:prstGeom>
          <a:solidFill>
            <a:srgbClr val="BECADC"/>
          </a:solidFill>
          <a:ln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2F4BA60-9845-4D58-B9B8-6AE38F39BF26}"/>
              </a:ext>
            </a:extLst>
          </p:cNvPr>
          <p:cNvSpPr/>
          <p:nvPr/>
        </p:nvSpPr>
        <p:spPr>
          <a:xfrm>
            <a:off x="7383292" y="488004"/>
            <a:ext cx="708497" cy="708497"/>
          </a:xfrm>
          <a:prstGeom prst="ellipse">
            <a:avLst/>
          </a:prstGeom>
          <a:solidFill>
            <a:srgbClr val="BECADC"/>
          </a:solidFill>
          <a:ln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97E110B-7F5B-47EC-B0BA-ADFC1E3D5B25}"/>
              </a:ext>
            </a:extLst>
          </p:cNvPr>
          <p:cNvSpPr/>
          <p:nvPr/>
        </p:nvSpPr>
        <p:spPr>
          <a:xfrm>
            <a:off x="4560650" y="2594042"/>
            <a:ext cx="654995" cy="654995"/>
          </a:xfrm>
          <a:prstGeom prst="ellipse">
            <a:avLst/>
          </a:prstGeom>
          <a:solidFill>
            <a:srgbClr val="BECADC"/>
          </a:solidFill>
          <a:ln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840168D-F810-4F2E-A161-778307B58388}"/>
              </a:ext>
            </a:extLst>
          </p:cNvPr>
          <p:cNvSpPr/>
          <p:nvPr/>
        </p:nvSpPr>
        <p:spPr>
          <a:xfrm>
            <a:off x="8190689" y="2945859"/>
            <a:ext cx="745788" cy="745788"/>
          </a:xfrm>
          <a:prstGeom prst="ellipse">
            <a:avLst/>
          </a:prstGeom>
          <a:solidFill>
            <a:srgbClr val="BECADC"/>
          </a:solidFill>
          <a:ln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DD9C585-15CC-41E9-9975-164D6F9FA9CF}"/>
              </a:ext>
            </a:extLst>
          </p:cNvPr>
          <p:cNvSpPr/>
          <p:nvPr/>
        </p:nvSpPr>
        <p:spPr>
          <a:xfrm>
            <a:off x="654996" y="1345659"/>
            <a:ext cx="648510" cy="648510"/>
          </a:xfrm>
          <a:prstGeom prst="ellipse">
            <a:avLst/>
          </a:prstGeom>
          <a:solidFill>
            <a:srgbClr val="BECADC"/>
          </a:solidFill>
          <a:ln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85ECF89-DD39-4ED3-ABA4-521300879EA9}"/>
              </a:ext>
            </a:extLst>
          </p:cNvPr>
          <p:cNvSpPr/>
          <p:nvPr/>
        </p:nvSpPr>
        <p:spPr>
          <a:xfrm>
            <a:off x="3041514" y="5152418"/>
            <a:ext cx="554476" cy="554476"/>
          </a:xfrm>
          <a:prstGeom prst="ellipse">
            <a:avLst/>
          </a:prstGeom>
          <a:solidFill>
            <a:srgbClr val="BECADC"/>
          </a:solidFill>
          <a:ln>
            <a:solidFill>
              <a:schemeClr val="accent5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6A921CD-C7F6-4CBA-9EE5-9404B0AF87DC}"/>
              </a:ext>
            </a:extLst>
          </p:cNvPr>
          <p:cNvCxnSpPr>
            <a:stCxn id="18" idx="7"/>
            <a:endCxn id="4" idx="3"/>
          </p:cNvCxnSpPr>
          <p:nvPr/>
        </p:nvCxnSpPr>
        <p:spPr>
          <a:xfrm flipV="1">
            <a:off x="1208534" y="974230"/>
            <a:ext cx="842537" cy="466401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4DBA080-9020-4706-B4F5-B9EBF4683138}"/>
              </a:ext>
            </a:extLst>
          </p:cNvPr>
          <p:cNvCxnSpPr>
            <a:cxnSpLocks/>
            <a:stCxn id="5" idx="1"/>
            <a:endCxn id="4" idx="5"/>
          </p:cNvCxnSpPr>
          <p:nvPr/>
        </p:nvCxnSpPr>
        <p:spPr>
          <a:xfrm flipH="1" flipV="1">
            <a:off x="2310161" y="974230"/>
            <a:ext cx="841738" cy="27429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F5B9E78-FA1C-46C0-98DA-995113B2021F}"/>
              </a:ext>
            </a:extLst>
          </p:cNvPr>
          <p:cNvCxnSpPr>
            <a:cxnSpLocks/>
            <a:stCxn id="7" idx="0"/>
            <a:endCxn id="18" idx="4"/>
          </p:cNvCxnSpPr>
          <p:nvPr/>
        </p:nvCxnSpPr>
        <p:spPr>
          <a:xfrm flipH="1" flipV="1">
            <a:off x="979251" y="1994169"/>
            <a:ext cx="475034" cy="168126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E8C47E2-A208-455C-9372-8D89A9A8FCE8}"/>
              </a:ext>
            </a:extLst>
          </p:cNvPr>
          <p:cNvCxnSpPr>
            <a:cxnSpLocks/>
            <a:stCxn id="5" idx="6"/>
            <a:endCxn id="15" idx="2"/>
          </p:cNvCxnSpPr>
          <p:nvPr/>
        </p:nvCxnSpPr>
        <p:spPr>
          <a:xfrm flipV="1">
            <a:off x="3625174" y="842253"/>
            <a:ext cx="3758118" cy="60230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E7435C4-1ABE-4AE1-9128-88A2CF857B6C}"/>
              </a:ext>
            </a:extLst>
          </p:cNvPr>
          <p:cNvCxnSpPr>
            <a:cxnSpLocks/>
            <a:stCxn id="5" idx="7"/>
            <a:endCxn id="9" idx="3"/>
          </p:cNvCxnSpPr>
          <p:nvPr/>
        </p:nvCxnSpPr>
        <p:spPr>
          <a:xfrm flipV="1">
            <a:off x="3543973" y="709325"/>
            <a:ext cx="1315788" cy="53919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029D0CF-2A62-490E-8497-0F11F88EB9F5}"/>
              </a:ext>
            </a:extLst>
          </p:cNvPr>
          <p:cNvCxnSpPr>
            <a:cxnSpLocks/>
            <a:stCxn id="16" idx="5"/>
            <a:endCxn id="11" idx="1"/>
          </p:cNvCxnSpPr>
          <p:nvPr/>
        </p:nvCxnSpPr>
        <p:spPr>
          <a:xfrm>
            <a:off x="5119723" y="3153115"/>
            <a:ext cx="1636932" cy="110494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CBEC90A-18BC-46ED-A353-04AFB52B742D}"/>
              </a:ext>
            </a:extLst>
          </p:cNvPr>
          <p:cNvCxnSpPr>
            <a:cxnSpLocks/>
            <a:stCxn id="7" idx="7"/>
            <a:endCxn id="13" idx="3"/>
          </p:cNvCxnSpPr>
          <p:nvPr/>
        </p:nvCxnSpPr>
        <p:spPr>
          <a:xfrm flipV="1">
            <a:off x="1684714" y="3353918"/>
            <a:ext cx="1116543" cy="416962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C555B236-E403-4E26-87D6-EFB9116B6076}"/>
              </a:ext>
            </a:extLst>
          </p:cNvPr>
          <p:cNvCxnSpPr>
            <a:cxnSpLocks/>
            <a:stCxn id="19" idx="0"/>
            <a:endCxn id="16" idx="2"/>
          </p:cNvCxnSpPr>
          <p:nvPr/>
        </p:nvCxnSpPr>
        <p:spPr>
          <a:xfrm rot="5400000" flipH="1" flipV="1">
            <a:off x="2824262" y="3416030"/>
            <a:ext cx="2230878" cy="1241898"/>
          </a:xfrm>
          <a:prstGeom prst="curvedConnector2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DC391FE-DAB0-404F-8918-EB9AE13B76F4}"/>
              </a:ext>
            </a:extLst>
          </p:cNvPr>
          <p:cNvCxnSpPr>
            <a:cxnSpLocks/>
            <a:stCxn id="8" idx="0"/>
            <a:endCxn id="16" idx="4"/>
          </p:cNvCxnSpPr>
          <p:nvPr/>
        </p:nvCxnSpPr>
        <p:spPr>
          <a:xfrm flipV="1">
            <a:off x="4385553" y="3249037"/>
            <a:ext cx="502595" cy="100194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BA8EC18D-FD47-4721-A3F6-9B180BB1B17E}"/>
              </a:ext>
            </a:extLst>
          </p:cNvPr>
          <p:cNvCxnSpPr>
            <a:cxnSpLocks/>
            <a:stCxn id="17" idx="1"/>
            <a:endCxn id="12" idx="5"/>
          </p:cNvCxnSpPr>
          <p:nvPr/>
        </p:nvCxnSpPr>
        <p:spPr>
          <a:xfrm flipH="1" flipV="1">
            <a:off x="6291421" y="1691859"/>
            <a:ext cx="2008486" cy="136321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08BB039-A370-426B-A803-274C4B1435FA}"/>
              </a:ext>
            </a:extLst>
          </p:cNvPr>
          <p:cNvCxnSpPr>
            <a:cxnSpLocks/>
            <a:stCxn id="6" idx="0"/>
            <a:endCxn id="17" idx="4"/>
          </p:cNvCxnSpPr>
          <p:nvPr/>
        </p:nvCxnSpPr>
        <p:spPr>
          <a:xfrm flipH="1" flipV="1">
            <a:off x="8563583" y="3691647"/>
            <a:ext cx="372893" cy="130188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7719514F-2C7E-48E0-9007-FA3F914F085B}"/>
              </a:ext>
            </a:extLst>
          </p:cNvPr>
          <p:cNvCxnSpPr>
            <a:cxnSpLocks/>
            <a:stCxn id="15" idx="5"/>
            <a:endCxn id="10" idx="1"/>
          </p:cNvCxnSpPr>
          <p:nvPr/>
        </p:nvCxnSpPr>
        <p:spPr>
          <a:xfrm>
            <a:off x="7988032" y="1092744"/>
            <a:ext cx="1038010" cy="602697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AAC09C8-CE22-4455-997B-5DC1D7662101}"/>
              </a:ext>
            </a:extLst>
          </p:cNvPr>
          <p:cNvCxnSpPr>
            <a:cxnSpLocks/>
            <a:stCxn id="13" idx="0"/>
            <a:endCxn id="5" idx="4"/>
          </p:cNvCxnSpPr>
          <p:nvPr/>
        </p:nvCxnSpPr>
        <p:spPr>
          <a:xfrm flipV="1">
            <a:off x="2964908" y="1721795"/>
            <a:ext cx="383028" cy="123703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0B3B127-86EC-4AB3-B1FF-47F0800653CD}"/>
              </a:ext>
            </a:extLst>
          </p:cNvPr>
          <p:cNvCxnSpPr>
            <a:cxnSpLocks/>
            <a:stCxn id="18" idx="6"/>
            <a:endCxn id="5" idx="2"/>
          </p:cNvCxnSpPr>
          <p:nvPr/>
        </p:nvCxnSpPr>
        <p:spPr>
          <a:xfrm flipV="1">
            <a:off x="1303506" y="1444557"/>
            <a:ext cx="1767192" cy="225357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5E89964-649A-47BB-8F22-C77C26FD7BC2}"/>
              </a:ext>
            </a:extLst>
          </p:cNvPr>
          <p:cNvCxnSpPr>
            <a:cxnSpLocks/>
            <a:stCxn id="5" idx="5"/>
            <a:endCxn id="16" idx="1"/>
          </p:cNvCxnSpPr>
          <p:nvPr/>
        </p:nvCxnSpPr>
        <p:spPr>
          <a:xfrm>
            <a:off x="3543973" y="1640594"/>
            <a:ext cx="1112599" cy="104937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87AC1141-60C4-4AF6-92B2-B426F9F58012}"/>
              </a:ext>
            </a:extLst>
          </p:cNvPr>
          <p:cNvCxnSpPr>
            <a:cxnSpLocks/>
            <a:stCxn id="16" idx="7"/>
            <a:endCxn id="12" idx="3"/>
          </p:cNvCxnSpPr>
          <p:nvPr/>
        </p:nvCxnSpPr>
        <p:spPr>
          <a:xfrm flipV="1">
            <a:off x="5119723" y="1691859"/>
            <a:ext cx="886240" cy="99810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637CB4F5-81C5-42CE-966E-05579F5B9974}"/>
              </a:ext>
            </a:extLst>
          </p:cNvPr>
          <p:cNvCxnSpPr>
            <a:cxnSpLocks/>
            <a:stCxn id="17" idx="0"/>
            <a:endCxn id="15" idx="4"/>
          </p:cNvCxnSpPr>
          <p:nvPr/>
        </p:nvCxnSpPr>
        <p:spPr>
          <a:xfrm flipH="1" flipV="1">
            <a:off x="7737541" y="1196501"/>
            <a:ext cx="826042" cy="174935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A635FFF8-04A0-4BD2-BF81-5D5063ECBDD7}"/>
              </a:ext>
            </a:extLst>
          </p:cNvPr>
          <p:cNvCxnSpPr>
            <a:cxnSpLocks/>
            <a:stCxn id="19" idx="6"/>
            <a:endCxn id="6" idx="2"/>
          </p:cNvCxnSpPr>
          <p:nvPr/>
        </p:nvCxnSpPr>
        <p:spPr>
          <a:xfrm flipV="1">
            <a:off x="3595990" y="5418306"/>
            <a:ext cx="4915712" cy="1135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C5A908EF-76C9-4D95-937A-ADC67F9C9E7C}"/>
              </a:ext>
            </a:extLst>
          </p:cNvPr>
          <p:cNvCxnSpPr>
            <a:cxnSpLocks/>
            <a:stCxn id="19" idx="7"/>
            <a:endCxn id="16" idx="3"/>
          </p:cNvCxnSpPr>
          <p:nvPr/>
        </p:nvCxnSpPr>
        <p:spPr>
          <a:xfrm flipV="1">
            <a:off x="3514789" y="3153115"/>
            <a:ext cx="1141783" cy="208050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9682C92E-E359-4580-A083-1A3314C2F95A}"/>
              </a:ext>
            </a:extLst>
          </p:cNvPr>
          <p:cNvCxnSpPr>
            <a:cxnSpLocks/>
            <a:stCxn id="19" idx="1"/>
            <a:endCxn id="7" idx="5"/>
          </p:cNvCxnSpPr>
          <p:nvPr/>
        </p:nvCxnSpPr>
        <p:spPr>
          <a:xfrm flipH="1" flipV="1">
            <a:off x="1684714" y="4231739"/>
            <a:ext cx="1438001" cy="100188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980EF1CE-E387-47B5-904B-C91A7DA66790}"/>
              </a:ext>
            </a:extLst>
          </p:cNvPr>
          <p:cNvCxnSpPr>
            <a:cxnSpLocks/>
            <a:stCxn id="8" idx="6"/>
            <a:endCxn id="11" idx="2"/>
          </p:cNvCxnSpPr>
          <p:nvPr/>
        </p:nvCxnSpPr>
        <p:spPr>
          <a:xfrm flipV="1">
            <a:off x="4659549" y="4404797"/>
            <a:ext cx="2036324" cy="12018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5EE631CA-60CE-4F09-B41F-942FF77CEDF4}"/>
              </a:ext>
            </a:extLst>
          </p:cNvPr>
          <p:cNvCxnSpPr>
            <a:cxnSpLocks/>
            <a:stCxn id="11" idx="7"/>
            <a:endCxn id="17" idx="3"/>
          </p:cNvCxnSpPr>
          <p:nvPr/>
        </p:nvCxnSpPr>
        <p:spPr>
          <a:xfrm flipV="1">
            <a:off x="7050138" y="3582429"/>
            <a:ext cx="1249769" cy="67562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6707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069788-8320-4F3E-A263-AB7CEE108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DD9D-F9BB-4107-9697-8C0A97F15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Contact me at</a:t>
            </a:r>
          </a:p>
          <a:p>
            <a:r>
              <a:rPr lang="en-US" dirty="0">
                <a:hlinkClick r:id="rId2"/>
              </a:rPr>
              <a:t>@</a:t>
            </a:r>
            <a:r>
              <a:rPr lang="en-US" dirty="0" err="1">
                <a:hlinkClick r:id="rId2"/>
              </a:rPr>
              <a:t>svenaelterman</a:t>
            </a:r>
            <a:endParaRPr lang="en-US" dirty="0"/>
          </a:p>
          <a:p>
            <a:pPr>
              <a:tabLst>
                <a:tab pos="5140325" algn="l"/>
              </a:tabLst>
            </a:pPr>
            <a:r>
              <a:rPr lang="en-US" dirty="0">
                <a:hlinkClick r:id="rId3"/>
              </a:rPr>
              <a:t>blog.aelterman.com</a:t>
            </a:r>
            <a:r>
              <a:rPr lang="en-US" dirty="0"/>
              <a:t>	</a:t>
            </a:r>
            <a:r>
              <a:rPr lang="en-US" dirty="0">
                <a:hlinkClick r:id="rId4"/>
              </a:rPr>
              <a:t>svn@ltr.mn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81B346-4AAC-4DB0-B5CD-A33E6C42D923}"/>
              </a:ext>
            </a:extLst>
          </p:cNvPr>
          <p:cNvSpPr txBox="1"/>
          <p:nvPr/>
        </p:nvSpPr>
        <p:spPr>
          <a:xfrm rot="519099">
            <a:off x="4866641" y="1818444"/>
            <a:ext cx="6272871" cy="1384995"/>
          </a:xfrm>
          <a:prstGeom prst="rect">
            <a:avLst/>
          </a:prstGeom>
          <a:noFill/>
          <a:ln w="5397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Fira Code" panose="020B0509050000020004" pitchFamily="49" charset="0"/>
                <a:ea typeface="Fira Code" panose="020B0509050000020004" pitchFamily="49" charset="0"/>
              </a:rPr>
              <a:t>Slides and sample code 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Fira Code" panose="020B0509050000020004" pitchFamily="49" charset="0"/>
                <a:ea typeface="Fira Code" panose="020B0509050000020004" pitchFamily="49" charset="0"/>
              </a:rPr>
              <a:t>SQL Saturday Sessions 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Fira Code" panose="020B0509050000020004" pitchFamily="49" charset="0"/>
                <a:ea typeface="Fira Code" panose="020B0509050000020004" pitchFamily="49" charset="0"/>
                <a:hlinkClick r:id="rId5"/>
              </a:rPr>
              <a:t>https://ltr.mn/SSGraph</a:t>
            </a:r>
            <a:r>
              <a:rPr lang="en-US" sz="2800" dirty="0">
                <a:latin typeface="Fira Code" panose="020B0509050000020004" pitchFamily="49" charset="0"/>
                <a:ea typeface="Fira Code" panose="020B05090500000200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95023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uilding, tree&#10;&#10;Description generated with high confidence">
            <a:extLst>
              <a:ext uri="{FF2B5EF4-FFF2-40B4-BE49-F238E27FC236}">
                <a16:creationId xmlns:a16="http://schemas.microsoft.com/office/drawing/2014/main" id="{D00764AD-B18F-46CA-B7FD-93C7366C33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44BEB40-2CB2-43A6-92D3-646E70A6C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Meet Your Speaker</a:t>
            </a:r>
          </a:p>
        </p:txBody>
      </p:sp>
    </p:spTree>
    <p:extLst>
      <p:ext uri="{BB962C8B-B14F-4D97-AF65-F5344CB8AC3E}">
        <p14:creationId xmlns:p14="http://schemas.microsoft.com/office/powerpoint/2010/main" val="3652927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2927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close up of a sign&#10;&#10;Description generated with high confidence">
            <a:extLst>
              <a:ext uri="{FF2B5EF4-FFF2-40B4-BE49-F238E27FC236}">
                <a16:creationId xmlns:a16="http://schemas.microsoft.com/office/drawing/2014/main" id="{2DD4C627-38FC-4CC5-B581-4CAF7515E1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94846" y="1535211"/>
            <a:ext cx="2648371" cy="154267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768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609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close up of a flag&#10;&#10;Description generated with high confidence">
            <a:extLst>
              <a:ext uri="{FF2B5EF4-FFF2-40B4-BE49-F238E27FC236}">
                <a16:creationId xmlns:a16="http://schemas.microsoft.com/office/drawing/2014/main" id="{8323BAA9-0394-413F-9E1A-9DA9723B59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18" y="1422655"/>
            <a:ext cx="2648372" cy="1767788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03E0159-27E0-40AA-B061-C7B090921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Meet Your Speaker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CEA10A8-A7B6-4BD4-A643-78E33FF7498D}"/>
              </a:ext>
            </a:extLst>
          </p:cNvPr>
          <p:cNvGrpSpPr/>
          <p:nvPr/>
        </p:nvGrpSpPr>
        <p:grpSpPr>
          <a:xfrm>
            <a:off x="6252155" y="664900"/>
            <a:ext cx="2659472" cy="3675510"/>
            <a:chOff x="6252155" y="664900"/>
            <a:chExt cx="2659472" cy="367551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3A2142A-C962-4CEA-AE7E-7ADBFD988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2155" y="664900"/>
              <a:ext cx="2659472" cy="3283298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57ADB69-A82F-41CE-A815-B6CD40DE8A2B}"/>
                </a:ext>
              </a:extLst>
            </p:cNvPr>
            <p:cNvSpPr txBox="1"/>
            <p:nvPr/>
          </p:nvSpPr>
          <p:spPr>
            <a:xfrm>
              <a:off x="6252155" y="3940300"/>
              <a:ext cx="2653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/>
                <a:t>2012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2A9FE45-CBF2-46D3-8219-BF14BFDF4877}"/>
              </a:ext>
            </a:extLst>
          </p:cNvPr>
          <p:cNvGrpSpPr/>
          <p:nvPr/>
        </p:nvGrpSpPr>
        <p:grpSpPr>
          <a:xfrm>
            <a:off x="9226905" y="672798"/>
            <a:ext cx="2653131" cy="3662606"/>
            <a:chOff x="9226905" y="672798"/>
            <a:chExt cx="2653131" cy="3662606"/>
          </a:xfrm>
        </p:grpSpPr>
        <p:pic>
          <p:nvPicPr>
            <p:cNvPr id="15" name="Picture 14" descr="A close up of a sign&#10;&#10;Description generated with high confidence">
              <a:extLst>
                <a:ext uri="{FF2B5EF4-FFF2-40B4-BE49-F238E27FC236}">
                  <a16:creationId xmlns:a16="http://schemas.microsoft.com/office/drawing/2014/main" id="{386B05C8-9C57-4073-90EF-738F61583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26905" y="672798"/>
              <a:ext cx="2646677" cy="326750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BEAE0D5-2A8F-4B3D-B1A0-C340C7653734}"/>
                </a:ext>
              </a:extLst>
            </p:cNvPr>
            <p:cNvSpPr txBox="1"/>
            <p:nvPr/>
          </p:nvSpPr>
          <p:spPr>
            <a:xfrm>
              <a:off x="9226909" y="3935294"/>
              <a:ext cx="26531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/>
                <a:t>2018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47111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D4FE22-1D15-4291-8E2C-350C1A277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Opening Question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6E40E7-EEED-421C-9BAF-8E979B82C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Using SQL Server 2017?</a:t>
            </a:r>
          </a:p>
        </p:txBody>
      </p:sp>
    </p:spTree>
    <p:extLst>
      <p:ext uri="{BB962C8B-B14F-4D97-AF65-F5344CB8AC3E}">
        <p14:creationId xmlns:p14="http://schemas.microsoft.com/office/powerpoint/2010/main" val="3831704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8316E-65AC-453B-8EAC-6BB79287C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85518-1D96-48EB-BFCE-946F38D4C5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Graph Concepts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91139-444C-4F52-9AE7-6F2A1DC8C1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SQL Server Extension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E3F7F5A-13DE-40CF-8130-579DE1A1E52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Usage Example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5B1611E-4B02-4AE2-8326-A89E9474C72C}"/>
              </a:ext>
            </a:extLst>
          </p:cNvPr>
          <p:cNvGrpSpPr/>
          <p:nvPr/>
        </p:nvGrpSpPr>
        <p:grpSpPr>
          <a:xfrm>
            <a:off x="1007987" y="3813679"/>
            <a:ext cx="2930873" cy="648510"/>
            <a:chOff x="1076080" y="2743636"/>
            <a:chExt cx="2930873" cy="64851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7019B6E-79A7-4493-9DFC-B08DDA8FCE30}"/>
                </a:ext>
              </a:extLst>
            </p:cNvPr>
            <p:cNvSpPr/>
            <p:nvPr/>
          </p:nvSpPr>
          <p:spPr>
            <a:xfrm>
              <a:off x="1076080" y="2743636"/>
              <a:ext cx="648510" cy="648510"/>
            </a:xfrm>
            <a:prstGeom prst="ellipse">
              <a:avLst/>
            </a:prstGeom>
            <a:solidFill>
              <a:srgbClr val="BECADC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07564119-1FE6-43C5-96EB-305D60EB453D}"/>
                </a:ext>
              </a:extLst>
            </p:cNvPr>
            <p:cNvCxnSpPr>
              <a:cxnSpLocks/>
              <a:stCxn id="7" idx="6"/>
              <a:endCxn id="13" idx="2"/>
            </p:cNvCxnSpPr>
            <p:nvPr/>
          </p:nvCxnSpPr>
          <p:spPr>
            <a:xfrm>
              <a:off x="1724590" y="3067891"/>
              <a:ext cx="1633853" cy="0"/>
            </a:xfrm>
            <a:prstGeom prst="straightConnector1">
              <a:avLst/>
            </a:prstGeom>
            <a:ln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E228AE1-ABA7-43CA-8DDD-543E0BD905C8}"/>
                </a:ext>
              </a:extLst>
            </p:cNvPr>
            <p:cNvSpPr/>
            <p:nvPr/>
          </p:nvSpPr>
          <p:spPr>
            <a:xfrm>
              <a:off x="3358443" y="2743636"/>
              <a:ext cx="648510" cy="648510"/>
            </a:xfrm>
            <a:prstGeom prst="ellipse">
              <a:avLst/>
            </a:prstGeom>
            <a:solidFill>
              <a:srgbClr val="BECADC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3F001FE-5D1C-4C34-91A9-C13AA8E643CF}"/>
              </a:ext>
            </a:extLst>
          </p:cNvPr>
          <p:cNvGrpSpPr/>
          <p:nvPr/>
        </p:nvGrpSpPr>
        <p:grpSpPr>
          <a:xfrm>
            <a:off x="4728296" y="2675792"/>
            <a:ext cx="3452665" cy="2924283"/>
            <a:chOff x="4786662" y="2480553"/>
            <a:chExt cx="3452665" cy="292428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2BA42DE-82AF-4BAD-B1F6-0B5165D5EA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983" t="18440" r="19172" b="18723"/>
            <a:stretch/>
          </p:blipFill>
          <p:spPr>
            <a:xfrm rot="20863915">
              <a:off x="4786662" y="2480553"/>
              <a:ext cx="2632836" cy="2675106"/>
            </a:xfrm>
            <a:prstGeom prst="rect">
              <a:avLst/>
            </a:prstGeom>
          </p:spPr>
        </p:pic>
        <p:sp>
          <p:nvSpPr>
            <p:cNvPr id="19" name="Star: 5 Points 18">
              <a:extLst>
                <a:ext uri="{FF2B5EF4-FFF2-40B4-BE49-F238E27FC236}">
                  <a16:creationId xmlns:a16="http://schemas.microsoft.com/office/drawing/2014/main" id="{616D7D9B-465B-4883-A9EC-BBCD5AEBE2E3}"/>
                </a:ext>
              </a:extLst>
            </p:cNvPr>
            <p:cNvSpPr/>
            <p:nvPr/>
          </p:nvSpPr>
          <p:spPr>
            <a:xfrm rot="364219">
              <a:off x="6108970" y="3392146"/>
              <a:ext cx="2130357" cy="2012690"/>
            </a:xfrm>
            <a:prstGeom prst="star5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Star-struck DB</a:t>
              </a:r>
            </a:p>
          </p:txBody>
        </p:sp>
      </p:grpSp>
      <p:pic>
        <p:nvPicPr>
          <p:cNvPr id="23" name="Picture 22" descr="A close up of a basketball hoop&#10;&#10;Description generated with high confidence">
            <a:extLst>
              <a:ext uri="{FF2B5EF4-FFF2-40B4-BE49-F238E27FC236}">
                <a16:creationId xmlns:a16="http://schemas.microsoft.com/office/drawing/2014/main" id="{A2D8C47E-B2CE-458F-A14D-A6AE98C9A8C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0354" y="3155155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077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EA85A16-5C4C-4627-85B4-B9499FE8D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1920" y="1557780"/>
            <a:ext cx="8633440" cy="37424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DCA9E6-1916-4E09-A1B9-0FF7D2733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Our sample network</a:t>
            </a:r>
          </a:p>
        </p:txBody>
      </p:sp>
    </p:spTree>
    <p:extLst>
      <p:ext uri="{BB962C8B-B14F-4D97-AF65-F5344CB8AC3E}">
        <p14:creationId xmlns:p14="http://schemas.microsoft.com/office/powerpoint/2010/main" val="2170597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FFB3F0-0ED2-4405-9CCC-C2892E16E6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3251" y="1850011"/>
            <a:ext cx="8511009" cy="31579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6E16D6-CEE9-478C-8E88-667DAAC3D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Solution with Traditional Entity Model</a:t>
            </a:r>
          </a:p>
        </p:txBody>
      </p:sp>
    </p:spTree>
    <p:extLst>
      <p:ext uri="{BB962C8B-B14F-4D97-AF65-F5344CB8AC3E}">
        <p14:creationId xmlns:p14="http://schemas.microsoft.com/office/powerpoint/2010/main" val="3004995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851C21D-48B0-4147-A6DF-3F87F8506D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386080"/>
            <a:ext cx="7188199" cy="40824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3BEB83-D53C-433A-9712-886AEEC07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Solution with Graph Model</a:t>
            </a:r>
          </a:p>
        </p:txBody>
      </p:sp>
    </p:spTree>
    <p:extLst>
      <p:ext uri="{BB962C8B-B14F-4D97-AF65-F5344CB8AC3E}">
        <p14:creationId xmlns:p14="http://schemas.microsoft.com/office/powerpoint/2010/main" val="2047769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AE8FF-6301-4D34-BFC3-DDC352775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/>
              <a:t>StarStruck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62CCF7-1B59-4944-BC61-CF551FC779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Movies, actors, roles, and awards!</a:t>
            </a:r>
          </a:p>
        </p:txBody>
      </p:sp>
    </p:spTree>
    <p:extLst>
      <p:ext uri="{BB962C8B-B14F-4D97-AF65-F5344CB8AC3E}">
        <p14:creationId xmlns:p14="http://schemas.microsoft.com/office/powerpoint/2010/main" val="928646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webextensions/webextension1.xml><?xml version="1.0" encoding="utf-8"?>
<we:webextension xmlns:we="http://schemas.microsoft.com/office/webextensions/webextension/2010/11" id="{6704DB25-866A-486D-A2DD-0A9B1A12975C}">
  <we:reference id="wa104379263" version="1.0.0.0" store="en-US" storeType="OMEX"/>
  <we:alternateReferences/>
  <we:properties>
    <we:property name="config" value="{&quot;display_lang&quot;:&quot;en&quot;,&quot;display_font&quot;:&quot;Consolas&quot;,&quot;syntax_color&quot;:{&quot;Reserved words&quot;:&quot;#0000ff&quot;,&quot;PHP core functions&quot;:&quot;#FF0000&quot;,&quot;PREFIX3&quot;:&quot;#008080&quot;,&quot;Namespaces&quot;:&quot;#808000&quot;,&quot;Line comment&quot;:&quot;#008000&quot;,&quot;Line comment 2&quot;:&quot;#008000&quot;,&quot;Block comment&quot;:&quot;#008000&quot;,&quot;Quotation&quot;:&quot;#FF00FF&quot;,&quot;Quotation 2&quot;:&quot;#FF00FF&quot;,&quot;Number&quot;:&quot;#800080&quot;},&quot;old_syntax_color&quot;:{&quot;Reserved words&quot;:&quot;#0000FF&quot;,&quot;PHP core functions&quot;:&quot;#FF0000&quot;,&quot;PREFIX3&quot;:&quot;#008080&quot;,&quot;Namespaces&quot;:&quot;#808000&quot;,&quot;Line comment&quot;:&quot;#008000&quot;,&quot;Line comment 2&quot;:&quot;#008000&quot;,&quot;Block comment&quot;:&quot;#008000&quot;,&quot;Quotation&quot;:&quot;#FF00FF&quot;,&quot;Quotation 2&quot;:&quot;#FF00FF&quot;,&quot;Number&quot;:&quot;#800080&quot;},&quot;show_line_number&quot;:true,&quot;code_lang&quot;:&quot;php&quot;,&quot;code&quot;:&quot;-- Create a node table\nCREATE TABLE Movies (\n    MovieId INT NOT NULL,\n    MovieTitle VARCHAR(50) NOT NULL\n) AS NODE;\n\n-- Snipped creation of second node table\n\n-- Create an edge table\nCREATE TABLE acts_in (\n    CharacterFirstName NVARCHAR(50) NULL,\n    ...\n) AS EDGE;\n\n-- Query\nSELECT M.MovieId, MovieTitle, FirstName, LastName\nFROM Actors A, Movies M, acts_in\nWHERE MATCH(A-(acts_in)-&gt;M);&quot;,&quot;ctags&quot;:{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250</Words>
  <Application>Microsoft Office PowerPoint</Application>
  <PresentationFormat>Widescreen</PresentationFormat>
  <Paragraphs>51</Paragraphs>
  <Slides>16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Fira Code</vt:lpstr>
      <vt:lpstr>Office Theme</vt:lpstr>
      <vt:lpstr>1_Office Theme</vt:lpstr>
      <vt:lpstr>On the Cutting Edge with Nodes: Graph Tables in SQL Server 2017 (and Azure SQL Database)</vt:lpstr>
      <vt:lpstr>Meet Your Speaker</vt:lpstr>
      <vt:lpstr>Meet Your Speaker</vt:lpstr>
      <vt:lpstr>Opening Question</vt:lpstr>
      <vt:lpstr>Overview</vt:lpstr>
      <vt:lpstr>Our sample network</vt:lpstr>
      <vt:lpstr>Solution with Traditional Entity Model</vt:lpstr>
      <vt:lpstr>Solution with Graph Model</vt:lpstr>
      <vt:lpstr>Demo: StarStruck</vt:lpstr>
      <vt:lpstr>Syntax Summary</vt:lpstr>
      <vt:lpstr>Advanced</vt:lpstr>
      <vt:lpstr>A Microsoft Marketing Sample</vt:lpstr>
      <vt:lpstr>Graph Limitations in SQL 2017</vt:lpstr>
      <vt:lpstr>Further Reading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Sven Aelterman</dc:creator>
  <cp:lastModifiedBy>Sven Aelterman</cp:lastModifiedBy>
  <cp:revision>2</cp:revision>
  <dcterms:created xsi:type="dcterms:W3CDTF">2018-05-22T03:27:10Z</dcterms:created>
  <dcterms:modified xsi:type="dcterms:W3CDTF">2018-06-02T18:40:53Z</dcterms:modified>
</cp:coreProperties>
</file>

<file path=docProps/thumbnail.jpeg>
</file>